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1" r:id="rId3"/>
    <p:sldId id="295" r:id="rId4"/>
    <p:sldId id="300" r:id="rId5"/>
    <p:sldId id="301" r:id="rId6"/>
    <p:sldId id="294" r:id="rId7"/>
    <p:sldId id="271" r:id="rId8"/>
    <p:sldId id="317" r:id="rId9"/>
    <p:sldId id="298" r:id="rId10"/>
    <p:sldId id="299" r:id="rId11"/>
    <p:sldId id="306" r:id="rId12"/>
    <p:sldId id="270" r:id="rId13"/>
    <p:sldId id="322" r:id="rId14"/>
    <p:sldId id="309" r:id="rId15"/>
    <p:sldId id="265" r:id="rId16"/>
    <p:sldId id="313" r:id="rId17"/>
    <p:sldId id="269" r:id="rId18"/>
    <p:sldId id="3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rr" initials="mrr" lastIdx="1" clrIdx="0">
    <p:extLst>
      <p:ext uri="{19B8F6BF-5375-455C-9EA6-DF929625EA0E}">
        <p15:presenceInfo xmlns:p15="http://schemas.microsoft.com/office/powerpoint/2012/main" userId="mr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248C-3180-4A36-ACC7-2F8AA7E03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AFF8E8-4D49-43D4-A9C3-A41F54957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890E4-C9C5-4627-A309-556F822EF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DE4FA-CDFB-4D84-A406-B6E6471C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49C05-73C7-4762-ACFD-049F5329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1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FA638-8C8B-49D8-AAF0-A6EF05415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24096-609A-4ADD-8724-60F0E21E6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4FE12-1029-42FB-A795-560EB81E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F325-7EC9-42C7-B38C-FCC2D76E8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C7326-C853-47F9-960E-5C8A4E390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41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35CF5-359D-47D9-8F9B-E4BDC2AF4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0FD34-464F-4294-835B-BC8F92AE6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DB18B-E5AC-4AAD-B42F-BADE9992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D7715-4606-446B-9E61-D2248C81D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07249-D6D2-45F3-ADC5-FACB0234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3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4958-9873-48CF-A2FC-5A37F6BF7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AD2D2-0DB1-4D52-A8A8-4B8C413DAB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CE2AFC-35E7-4087-A85E-AF9E80B29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4CCF6-4B23-461E-BB19-E6AAFA0CD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B2FD7-39A7-4A81-9CC4-B1A8088E2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9DCC5-B39A-471B-B7FD-97B01E39D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1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E8F5-8F42-4A8A-BF91-7F89F4C9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67533-6EE9-4264-808D-18EC652DB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3E905-2841-4EB2-AB3F-16C3B9152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8CE41A-040C-4D78-92AB-760B861341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FF0AC-7351-4F64-9B7C-6779560D5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606CF1-C755-4FDA-A0E2-C0803734E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EB9FBD-49FA-433C-9DC2-376ABDDE7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DD113F-4EA6-4FDF-8144-569D681B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9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19399-8988-461B-872B-E8A3CDB52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5975F-3FFC-4B06-8727-C4E9BE46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04CC2-8C99-4ED0-8DF8-DC50776BA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4E706F-95B3-4AFD-A749-7905CC284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42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B4D66-6B57-495F-90BB-0870EBC1D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F516A-9EC6-4077-9959-3C7F331F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155D6-3311-41EF-AA3F-37C78F64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3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ADA37-A7B6-46C5-A465-A372D086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68089-97D7-4062-BBAD-5CCF14724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43AED-B6D2-4E51-80A6-44A9705EB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2C1FA-567E-42E6-A03A-02ED832A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EF84D-95F8-4F8A-B80F-A09DE0FB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270CC-83B6-4A1D-BEB4-66CA70318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1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C5A93-1F9E-4E12-A7D6-37D83772A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4B2717-30CA-4793-9264-F7A9AB30EA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53050-B5F5-4693-9892-7BB13BCD7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06647-EC21-4230-8146-45D921CA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83F87-A6D6-42C4-A177-720567EE4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6C124-20B1-40C5-9F46-A2C693B6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3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BCA23-97E4-41C6-8F8C-1B735585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91443E-6270-4B88-A100-A42F669A0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BCF3F-A7D9-475E-946B-93E23D1D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7B727-C6FF-4EB7-8D7F-58B8AEB3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44826-DE33-4BB9-ACD1-509A78642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2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5A7CFF-8519-4114-A679-4F5C505671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A2C19-A623-4068-97CD-F7EDF32FA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82751-6A0F-4395-A5E5-94BEDE206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A83-D1E5-4EDF-8946-DDFB1F3C5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D32F-D3A3-41EA-B0B5-D4E81486E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3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D8E58-6FB9-4311-B58B-C61006798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07112-859E-4286-81D7-409C716F8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64EB0-EA35-425D-B144-F7F051365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A6DBB-AA19-44F2-8071-25CBECF7E63C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8D7F3-08B2-4948-8B09-CE56FE463D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4DD3C-B9F3-4455-BFBD-60FBB8B0A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8ED90-CB6D-4C79-9FB3-1857B7C15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2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785533D-860F-4783-A773-F38A772CFF9A}"/>
              </a:ext>
            </a:extLst>
          </p:cNvPr>
          <p:cNvSpPr/>
          <p:nvPr/>
        </p:nvSpPr>
        <p:spPr>
          <a:xfrm>
            <a:off x="1908314" y="5112891"/>
            <a:ext cx="90644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Lucida Bright" panose="02040602050505020304" pitchFamily="18" charset="0"/>
              </a:rPr>
              <a:t>Foodways and Society in Southern Oman</a:t>
            </a:r>
          </a:p>
          <a:p>
            <a:pPr algn="ctr"/>
            <a:r>
              <a:rPr lang="en-US" sz="2000" dirty="0">
                <a:latin typeface="Lucida Bright" panose="02040602050505020304" pitchFamily="18" charset="0"/>
              </a:rPr>
              <a:t> [selected slides]</a:t>
            </a:r>
          </a:p>
          <a:p>
            <a:pPr algn="ctr"/>
            <a:r>
              <a:rPr lang="en-US" b="1" dirty="0">
                <a:latin typeface="Lucida Bright" panose="02040602050505020304" pitchFamily="18" charset="0"/>
              </a:rPr>
              <a:t>Dr. Marielle Risse</a:t>
            </a:r>
          </a:p>
          <a:p>
            <a:pPr algn="ctr"/>
            <a:r>
              <a:rPr lang="en-US" b="1" dirty="0">
                <a:latin typeface="Lucida Bright" panose="02040602050505020304" pitchFamily="18" charset="0"/>
              </a:rPr>
              <a:t>Dhofar University, Salalah, Oman</a:t>
            </a:r>
          </a:p>
          <a:p>
            <a:pPr algn="ctr"/>
            <a:r>
              <a:rPr lang="en-US" b="1" dirty="0">
                <a:latin typeface="Lucida Bright" panose="02040602050505020304" pitchFamily="18" charset="0"/>
              </a:rPr>
              <a:t>BRISMES – June 26, 2019</a:t>
            </a:r>
            <a:endParaRPr lang="en-US" b="1" dirty="0"/>
          </a:p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240B75-3733-4266-8056-C816357CF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745" y="705708"/>
            <a:ext cx="3857625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4570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4fcfb4dcd3a8531807364106e1ce07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3279" y="594086"/>
            <a:ext cx="4545875" cy="49720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26081" y="6048102"/>
            <a:ext cx="5564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https://www.worldatlas.com/webimage/countrys/asia/om.htm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2313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C646ED-9024-447E-B6A8-934D866135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6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BCD5FB-7975-4961-BDD0-243B893FD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50" y="425450"/>
            <a:ext cx="9512300" cy="60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EC4819-31AD-4828-B6E1-B6B1FAA8D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53" y="-372505"/>
            <a:ext cx="7685093" cy="760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503950-966C-4146-9AA3-3123EAD08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9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1E460-43E9-4886-91A0-5EA26CEE78BD}"/>
              </a:ext>
            </a:extLst>
          </p:cNvPr>
          <p:cNvSpPr/>
          <p:nvPr/>
        </p:nvSpPr>
        <p:spPr>
          <a:xfrm>
            <a:off x="1203158" y="444999"/>
            <a:ext cx="8935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  <a:ea typeface="Times New Roman" panose="02020603050405020304" pitchFamily="18" charset="0"/>
              </a:rPr>
              <a:t>  Overview of Foodways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5B1C5-6DEA-49C4-89DB-3ABF5A97B63B}"/>
              </a:ext>
            </a:extLst>
          </p:cNvPr>
          <p:cNvSpPr txBox="1"/>
          <p:nvPr/>
        </p:nvSpPr>
        <p:spPr>
          <a:xfrm>
            <a:off x="1211767" y="1182231"/>
            <a:ext cx="4098171" cy="445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past: barter economy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images of food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acquiring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making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presenting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eating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disposing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sharing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D5217D-F15F-4974-B4B8-702B95C5B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89" y="1275301"/>
            <a:ext cx="4098171" cy="430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96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1E460-43E9-4886-91A0-5EA26CEE78BD}"/>
              </a:ext>
            </a:extLst>
          </p:cNvPr>
          <p:cNvSpPr/>
          <p:nvPr/>
        </p:nvSpPr>
        <p:spPr>
          <a:xfrm>
            <a:off x="1203158" y="444999"/>
            <a:ext cx="8935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  <a:ea typeface="Times New Roman" panose="02020603050405020304" pitchFamily="18" charset="0"/>
              </a:rPr>
              <a:t> Past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5B1C5-6DEA-49C4-89DB-3ABF5A97B63B}"/>
              </a:ext>
            </a:extLst>
          </p:cNvPr>
          <p:cNvSpPr txBox="1"/>
          <p:nvPr/>
        </p:nvSpPr>
        <p:spPr>
          <a:xfrm>
            <a:off x="702365" y="1182231"/>
            <a:ext cx="4607573" cy="5535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u="sng" dirty="0">
                <a:latin typeface="Lucida Bright" panose="02040602050505020304" pitchFamily="18" charset="0"/>
              </a:rPr>
              <a:t>Past - barter economy,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ucida Bright" panose="02040602050505020304" pitchFamily="18" charset="0"/>
              </a:rPr>
              <a:t>mountain: </a:t>
            </a:r>
            <a:r>
              <a:rPr lang="en-US" sz="2000" i="1" dirty="0" err="1">
                <a:latin typeface="Lucida Bright" panose="02040602050505020304" pitchFamily="18" charset="0"/>
              </a:rPr>
              <a:t>samn</a:t>
            </a:r>
            <a:r>
              <a:rPr lang="en-US" sz="2000" i="1" dirty="0">
                <a:latin typeface="Lucida Bright" panose="02040602050505020304" pitchFamily="18" charset="0"/>
              </a:rPr>
              <a:t> (</a:t>
            </a:r>
            <a:r>
              <a:rPr lang="en-US" sz="2000" dirty="0">
                <a:latin typeface="Lucida Bright" panose="02040602050505020304" pitchFamily="18" charset="0"/>
              </a:rPr>
              <a:t>clarified butter), milk, meat, wood, charcoal, frankincense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ucida Bright" panose="02040602050505020304" pitchFamily="18" charset="0"/>
              </a:rPr>
              <a:t>coast: fish/ lobster/ abalone as food, sardines as fodder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ucida Bright" panose="02040602050505020304" pitchFamily="18" charset="0"/>
              </a:rPr>
              <a:t>town: non-locally grown food/ produced items: rice, dates, sugar, fabric, metal objects</a:t>
            </a:r>
            <a:endParaRPr lang="en-US" sz="2000" dirty="0">
              <a:latin typeface="Lucida Bright" panose="020406020505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4FE97-0155-4AE2-B412-93EF8F991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27812"/>
            <a:ext cx="4607574" cy="4602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F724C1-C4FA-4381-AB2A-9BFF0917EEF4}"/>
              </a:ext>
            </a:extLst>
          </p:cNvPr>
          <p:cNvSpPr txBox="1"/>
          <p:nvPr/>
        </p:nvSpPr>
        <p:spPr>
          <a:xfrm>
            <a:off x="6096001" y="6082748"/>
            <a:ext cx="4607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http://web.prm.ox.ac.uk/thesiger/images/stories/albums/Thesiger%20Albums%20Volume%2011.pdf</a:t>
            </a:r>
          </a:p>
        </p:txBody>
      </p:sp>
    </p:spTree>
    <p:extLst>
      <p:ext uri="{BB962C8B-B14F-4D97-AF65-F5344CB8AC3E}">
        <p14:creationId xmlns:p14="http://schemas.microsoft.com/office/powerpoint/2010/main" val="1535002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C6F36D-941A-4EE2-BA6B-D91E5BDE5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679"/>
            <a:ext cx="3749842" cy="37498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E2C849-9CA1-4C50-AB26-A9669C0A7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842" y="1874921"/>
            <a:ext cx="4724400" cy="472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609727-92C2-49EC-9A6E-EC4470254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157" y="258679"/>
            <a:ext cx="3749843" cy="3749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8095FF-6A5E-4BD6-BC78-9876746C5066}"/>
              </a:ext>
            </a:extLst>
          </p:cNvPr>
          <p:cNvSpPr txBox="1"/>
          <p:nvPr/>
        </p:nvSpPr>
        <p:spPr>
          <a:xfrm>
            <a:off x="4237121" y="728870"/>
            <a:ext cx="3749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ucida Bright" panose="02040602050505020304" pitchFamily="18" charset="0"/>
              </a:rPr>
              <a:t>Typical ‘Arabian’ greetings: </a:t>
            </a:r>
          </a:p>
          <a:p>
            <a:pPr algn="ctr"/>
            <a:endParaRPr lang="en-US" sz="2000" dirty="0">
              <a:latin typeface="Lucida Bright" panose="02040602050505020304" pitchFamily="18" charset="0"/>
            </a:endParaRPr>
          </a:p>
          <a:p>
            <a:pPr algn="ctr"/>
            <a:r>
              <a:rPr lang="en-US" sz="2000" dirty="0">
                <a:latin typeface="Lucida Bright" panose="02040602050505020304" pitchFamily="18" charset="0"/>
              </a:rPr>
              <a:t>dates, coffee/ tea</a:t>
            </a:r>
          </a:p>
        </p:txBody>
      </p:sp>
    </p:spTree>
    <p:extLst>
      <p:ext uri="{BB962C8B-B14F-4D97-AF65-F5344CB8AC3E}">
        <p14:creationId xmlns:p14="http://schemas.microsoft.com/office/powerpoint/2010/main" val="2122016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02A5A-1CE8-43EA-860E-291344E3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38" y="1379621"/>
            <a:ext cx="2963779" cy="124936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</a:rPr>
              <a:t>Dhofari-style greetings with food images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AF41001-2670-4B8F-9CE0-9034A4696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2935"/>
            <a:ext cx="3485065" cy="34850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7C24DB6-BFBF-4ECC-97C3-A3EB3D472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244">
            <a:off x="3487089" y="-56065"/>
            <a:ext cx="3857625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0BE34AA-E90C-4762-BE56-3C0344D8F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38" y="0"/>
            <a:ext cx="4831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81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23E8F-D5BA-4DEA-A56F-FB7800A2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67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Lucida Bright" panose="02040602050505020304" pitchFamily="18" charset="0"/>
              </a:rPr>
              <a:t>Acquiring Food – Receiving and Buying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A30559-0A14-49BB-84FD-2C366B5848AB}"/>
              </a:ext>
            </a:extLst>
          </p:cNvPr>
          <p:cNvSpPr txBox="1"/>
          <p:nvPr/>
        </p:nvSpPr>
        <p:spPr>
          <a:xfrm>
            <a:off x="954157" y="1126434"/>
            <a:ext cx="92102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latin typeface="Lucida Bright" panose="02040602050505020304" pitchFamily="18" charset="0"/>
              </a:rPr>
              <a:t>Ways to get food-stuffs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family and/ or neighbors with animals: milk, </a:t>
            </a:r>
            <a:r>
              <a:rPr lang="en-US" sz="2400" i="1" dirty="0" err="1">
                <a:latin typeface="Lucida Bright" panose="02040602050505020304" pitchFamily="18" charset="0"/>
              </a:rPr>
              <a:t>samn</a:t>
            </a:r>
            <a:r>
              <a:rPr lang="en-US" sz="2400" dirty="0">
                <a:latin typeface="Lucida Bright" panose="02040602050505020304" pitchFamily="18" charset="0"/>
              </a:rPr>
              <a:t> (clarified butter)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family and/ or neighbors with farms: fruit, vegetables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family and/ or neighbors who fish/ collect mussels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“we have too much” – bulk buying/ receiving</a:t>
            </a:r>
          </a:p>
          <a:p>
            <a:r>
              <a:rPr lang="en-US" sz="2400" u="sng" dirty="0">
                <a:latin typeface="Lucida Bright" panose="02040602050505020304" pitchFamily="18" charset="0"/>
              </a:rPr>
              <a:t>Ways to get prepared food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family and/ or neighbors with celebration (marriage, graduation,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 err="1">
                <a:latin typeface="Lucida Bright" panose="02040602050505020304" pitchFamily="18" charset="0"/>
              </a:rPr>
              <a:t>Eids</a:t>
            </a:r>
            <a:endParaRPr lang="en-US" sz="2400" dirty="0">
              <a:latin typeface="Lucida Bright" panose="02040602050505020304" pitchFamily="18" charset="0"/>
            </a:endParaRPr>
          </a:p>
          <a:p>
            <a:r>
              <a:rPr lang="en-US" sz="2400" u="sng" dirty="0">
                <a:latin typeface="Lucida Bright" panose="02040602050505020304" pitchFamily="18" charset="0"/>
              </a:rPr>
              <a:t>Ways to buy food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neighborhood store (credit)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specialist: fruit, bread (credit/ family/ location)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large/ impersonal</a:t>
            </a:r>
          </a:p>
        </p:txBody>
      </p:sp>
    </p:spTree>
    <p:extLst>
      <p:ext uri="{BB962C8B-B14F-4D97-AF65-F5344CB8AC3E}">
        <p14:creationId xmlns:p14="http://schemas.microsoft.com/office/powerpoint/2010/main" val="1116220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1E460-43E9-4886-91A0-5EA26CEE78BD}"/>
              </a:ext>
            </a:extLst>
          </p:cNvPr>
          <p:cNvSpPr/>
          <p:nvPr/>
        </p:nvSpPr>
        <p:spPr>
          <a:xfrm>
            <a:off x="1189906" y="325729"/>
            <a:ext cx="8935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  <a:ea typeface="Times New Roman" panose="02020603050405020304" pitchFamily="18" charset="0"/>
              </a:rPr>
              <a:t>  Making:  When, Where, Who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5B1C5-6DEA-49C4-89DB-3ABF5A97B63B}"/>
              </a:ext>
            </a:extLst>
          </p:cNvPr>
          <p:cNvSpPr txBox="1"/>
          <p:nvPr/>
        </p:nvSpPr>
        <p:spPr>
          <a:xfrm>
            <a:off x="742122" y="1099930"/>
            <a:ext cx="10031895" cy="5008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at home: women alone or w/hired help  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breakfast: 6 - 8am during school weeks, otherwise 9 - 11am) 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lunch: @ 2 pm, main meal, after schools/ gov’t offices closed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dinner at home: 7 - 11pm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i="1" dirty="0">
                <a:latin typeface="Lucida Bright" panose="02040602050505020304" pitchFamily="18" charset="0"/>
                <a:ea typeface="Times New Roman" panose="02020603050405020304" pitchFamily="18" charset="0"/>
              </a:rPr>
              <a:t>majlis</a:t>
            </a: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2400" i="1" dirty="0">
                <a:latin typeface="Lucida Bright" panose="02040602050505020304" pitchFamily="18" charset="0"/>
                <a:ea typeface="Times New Roman" panose="02020603050405020304" pitchFamily="18" charset="0"/>
              </a:rPr>
              <a:t>salle</a:t>
            </a: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, tea/ coffee at all times, refreshed often, fruit, covered snacks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away from home: men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cutting meat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family or men-only picnics</a:t>
            </a:r>
          </a:p>
        </p:txBody>
      </p:sp>
    </p:spTree>
    <p:extLst>
      <p:ext uri="{BB962C8B-B14F-4D97-AF65-F5344CB8AC3E}">
        <p14:creationId xmlns:p14="http://schemas.microsoft.com/office/powerpoint/2010/main" val="2526738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1E460-43E9-4886-91A0-5EA26CEE78BD}"/>
              </a:ext>
            </a:extLst>
          </p:cNvPr>
          <p:cNvSpPr/>
          <p:nvPr/>
        </p:nvSpPr>
        <p:spPr>
          <a:xfrm>
            <a:off x="1203158" y="444999"/>
            <a:ext cx="8935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  <a:ea typeface="Times New Roman" panose="02020603050405020304" pitchFamily="18" charset="0"/>
              </a:rPr>
              <a:t>  Generosity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5B1C5-6DEA-49C4-89DB-3ABF5A97B63B}"/>
              </a:ext>
            </a:extLst>
          </p:cNvPr>
          <p:cNvSpPr txBox="1"/>
          <p:nvPr/>
        </p:nvSpPr>
        <p:spPr>
          <a:xfrm>
            <a:off x="343511" y="1497712"/>
            <a:ext cx="5472673" cy="3900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presenting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sharing/ disposing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not showing generosity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masking economic behaviors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definition of “Good Hosting”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definition of “Good Guesting”</a:t>
            </a:r>
          </a:p>
          <a:p>
            <a:pPr lvl="1">
              <a:lnSpc>
                <a:spcPct val="150000"/>
              </a:lnSpc>
            </a:pPr>
            <a:endParaRPr lang="en-US" sz="2400" dirty="0">
              <a:latin typeface="Lucida Bright" panose="020406020505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0E10D1-F5B6-4EFD-811C-3970A022C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68218"/>
            <a:ext cx="6248400" cy="573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23E8F-D5BA-4DEA-A56F-FB7800A2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602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Lucida Bright" panose="02040602050505020304" pitchFamily="18" charset="0"/>
              </a:rPr>
              <a:t>Presenting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6E8E0-590F-49BD-91ED-2F4114CD08AC}"/>
              </a:ext>
            </a:extLst>
          </p:cNvPr>
          <p:cNvSpPr txBox="1"/>
          <p:nvPr/>
        </p:nvSpPr>
        <p:spPr>
          <a:xfrm>
            <a:off x="940904" y="1031152"/>
            <a:ext cx="1025718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ucida Bright" panose="02040602050505020304" pitchFamily="18" charset="0"/>
              </a:rPr>
              <a:t>Giving foodstuffs: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raw meat, fish, fruits and vegetables in plastic bags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containers for </a:t>
            </a:r>
            <a:r>
              <a:rPr lang="en-US" sz="2400" i="1" dirty="0" err="1">
                <a:latin typeface="Lucida Bright" panose="02040602050505020304" pitchFamily="18" charset="0"/>
              </a:rPr>
              <a:t>samn</a:t>
            </a:r>
            <a:r>
              <a:rPr lang="en-US" sz="2400" i="1" dirty="0">
                <a:latin typeface="Lucida Bright" panose="02040602050505020304" pitchFamily="18" charset="0"/>
              </a:rPr>
              <a:t> </a:t>
            </a:r>
            <a:r>
              <a:rPr lang="en-US" sz="2400" dirty="0">
                <a:latin typeface="Lucida Bright" panose="02040602050505020304" pitchFamily="18" charset="0"/>
              </a:rPr>
              <a:t>(clarified butter)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used water bottles for milk (camel, cow)</a:t>
            </a:r>
          </a:p>
          <a:p>
            <a:endParaRPr lang="en-US" sz="2400" dirty="0">
              <a:latin typeface="Lucida Bright" panose="02040602050505020304" pitchFamily="18" charset="0"/>
            </a:endParaRPr>
          </a:p>
          <a:p>
            <a:r>
              <a:rPr lang="en-US" sz="2400" dirty="0">
                <a:latin typeface="Lucida Bright" panose="02040602050505020304" pitchFamily="18" charset="0"/>
              </a:rPr>
              <a:t>Giving prepared foods (Eid, weddings, daily)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food on covered plastic plates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</a:rPr>
              <a:t>one-use foil or plastic containers</a:t>
            </a:r>
          </a:p>
          <a:p>
            <a:endParaRPr lang="en-US" sz="2400" dirty="0">
              <a:latin typeface="Lucida Bright" panose="02040602050505020304" pitchFamily="18" charset="0"/>
            </a:endParaRPr>
          </a:p>
          <a:p>
            <a:r>
              <a:rPr lang="en-US" sz="2400" dirty="0">
                <a:latin typeface="Lucida Bright" panose="02040602050505020304" pitchFamily="18" charset="0"/>
              </a:rPr>
              <a:t>Changes in HOW food is presented: </a:t>
            </a:r>
            <a:r>
              <a:rPr lang="en-US" sz="2400" dirty="0" err="1">
                <a:latin typeface="Lucida Bright" panose="02040602050505020304" pitchFamily="18" charset="0"/>
              </a:rPr>
              <a:t>HomeCentre</a:t>
            </a:r>
            <a:r>
              <a:rPr lang="en-US" sz="2400" dirty="0">
                <a:latin typeface="Lucida Bright" panose="02040602050505020304" pitchFamily="18" charset="0"/>
              </a:rPr>
              <a:t>, </a:t>
            </a:r>
            <a:r>
              <a:rPr lang="en-US" sz="2400" dirty="0" err="1">
                <a:latin typeface="Lucida Bright" panose="02040602050505020304" pitchFamily="18" charset="0"/>
              </a:rPr>
              <a:t>CentrePoint</a:t>
            </a:r>
            <a:endParaRPr lang="en-US" sz="2400" dirty="0">
              <a:latin typeface="Lucida Bright" panose="02040602050505020304" pitchFamily="18" charset="0"/>
            </a:endParaRPr>
          </a:p>
          <a:p>
            <a:pPr lvl="1"/>
            <a:r>
              <a:rPr lang="en-US" sz="2400" dirty="0">
                <a:latin typeface="Lucida Bright" panose="02040602050505020304" pitchFamily="18" charset="0"/>
              </a:rPr>
              <a:t>cupcake papers, cake stands, chafing dishes, ornamental trays, tea pots, paper gift-bags, colored cellophanes and ribbons, personalized stickers with name/ symbol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23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BB100C-5381-497C-A889-431949248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89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</a:rPr>
              <a:t>Generosity and the non-monetary economy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B9AD1-D20C-41AF-887B-21E99BB3F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982" y="2079014"/>
            <a:ext cx="3866148" cy="37458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A21A4D-B2AD-4AE8-87F2-241EADEEAC63}"/>
              </a:ext>
            </a:extLst>
          </p:cNvPr>
          <p:cNvSpPr txBox="1"/>
          <p:nvPr/>
        </p:nvSpPr>
        <p:spPr>
          <a:xfrm>
            <a:off x="390592" y="1180018"/>
            <a:ext cx="6964366" cy="4928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ucida Bright" panose="02040602050505020304" pitchFamily="18" charset="0"/>
              </a:rPr>
              <a:t>l</a:t>
            </a:r>
            <a:r>
              <a:rPr lang="x-none" sz="2000" dirty="0">
                <a:latin typeface="Lucida Bright" panose="02040602050505020304" pitchFamily="18" charset="0"/>
              </a:rPr>
              <a:t>iving in small apartment</a:t>
            </a:r>
            <a:r>
              <a:rPr lang="en-US" sz="2000" dirty="0">
                <a:latin typeface="Lucida Bright" panose="02040602050505020304" pitchFamily="18" charset="0"/>
              </a:rPr>
              <a:t> but </a:t>
            </a:r>
            <a:r>
              <a:rPr lang="x-none" sz="2000" dirty="0">
                <a:latin typeface="Lucida Bright" panose="02040602050505020304" pitchFamily="18" charset="0"/>
              </a:rPr>
              <a:t>own the building</a:t>
            </a:r>
            <a:r>
              <a:rPr lang="en-US" sz="2000" dirty="0">
                <a:latin typeface="Lucida Bright" panose="02040602050505020304" pitchFamily="18" charset="0"/>
              </a:rPr>
              <a:t>; </a:t>
            </a:r>
            <a:r>
              <a:rPr lang="x-none" sz="2000" dirty="0">
                <a:latin typeface="Lucida Bright" panose="02040602050505020304" pitchFamily="18" charset="0"/>
              </a:rPr>
              <a:t>old car </a:t>
            </a:r>
            <a:r>
              <a:rPr lang="en-US" sz="2000" dirty="0">
                <a:latin typeface="Lucida Bright" panose="02040602050505020304" pitchFamily="18" charset="0"/>
              </a:rPr>
              <a:t>and</a:t>
            </a:r>
            <a:r>
              <a:rPr lang="x-none" sz="2000" dirty="0">
                <a:latin typeface="Lucida Bright" panose="02040602050505020304" pitchFamily="18" charset="0"/>
              </a:rPr>
              <a:t> building two houses</a:t>
            </a:r>
            <a:r>
              <a:rPr lang="en-US" sz="2000" dirty="0">
                <a:latin typeface="Lucida Bright" panose="02040602050505020304" pitchFamily="18" charset="0"/>
              </a:rPr>
              <a:t>; six children and no job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x-none" sz="2000" dirty="0">
                <a:latin typeface="Lucida Bright" panose="02040602050505020304" pitchFamily="18" charset="0"/>
              </a:rPr>
              <a:t>Clements and Chen (2010) Oman </a:t>
            </a:r>
            <a:r>
              <a:rPr lang="en-US" sz="2000" dirty="0">
                <a:latin typeface="Lucida Bright" panose="02040602050505020304" pitchFamily="18" charset="0"/>
              </a:rPr>
              <a:t>has </a:t>
            </a:r>
            <a:r>
              <a:rPr lang="x-none" sz="2000" dirty="0">
                <a:latin typeface="Lucida Bright" panose="02040602050505020304" pitchFamily="18" charset="0"/>
              </a:rPr>
              <a:t>22.1 “food shar</a:t>
            </a:r>
            <a:r>
              <a:rPr lang="en-US" sz="2000" dirty="0">
                <a:latin typeface="Lucida Bright" panose="02040602050505020304" pitchFamily="18" charset="0"/>
              </a:rPr>
              <a:t>e</a:t>
            </a:r>
            <a:r>
              <a:rPr lang="x-none" sz="2000" dirty="0">
                <a:latin typeface="Lucida Bright" panose="02040602050505020304" pitchFamily="18" charset="0"/>
              </a:rPr>
              <a:t>” </a:t>
            </a:r>
            <a:r>
              <a:rPr lang="en-US" sz="2000" dirty="0">
                <a:latin typeface="Lucida Bright" panose="02040602050505020304" pitchFamily="18" charset="0"/>
              </a:rPr>
              <a:t>[</a:t>
            </a:r>
            <a:r>
              <a:rPr lang="x-none" sz="2000" dirty="0">
                <a:latin typeface="Lucida Bright" panose="02040602050505020304" pitchFamily="18" charset="0"/>
              </a:rPr>
              <a:t>percentage of income spent on food for the home</a:t>
            </a:r>
            <a:r>
              <a:rPr lang="en-US" sz="2000" dirty="0">
                <a:latin typeface="Lucida Bright" panose="02040602050505020304" pitchFamily="18" charset="0"/>
              </a:rPr>
              <a:t>]</a:t>
            </a:r>
            <a:r>
              <a:rPr lang="x-none" sz="2000" dirty="0">
                <a:latin typeface="Lucida Bright" panose="02040602050505020304" pitchFamily="18" charset="0"/>
              </a:rPr>
              <a:t> </a:t>
            </a:r>
            <a:r>
              <a:rPr lang="en-US" sz="2000" dirty="0">
                <a:latin typeface="Lucida Bright" panose="02040602050505020304" pitchFamily="18" charset="0"/>
              </a:rPr>
              <a:t>- </a:t>
            </a:r>
            <a:r>
              <a:rPr lang="x-none" sz="2000" dirty="0">
                <a:latin typeface="Lucida Bright" panose="02040602050505020304" pitchFamily="18" charset="0"/>
              </a:rPr>
              <a:t>percentage might be higher if not for the wide-spread and long-term food sharing</a:t>
            </a:r>
            <a:r>
              <a:rPr lang="en-US" sz="2000" dirty="0">
                <a:latin typeface="Lucida Bright" panose="02040602050505020304" pitchFamily="18" charset="0"/>
              </a:rPr>
              <a:t> between relatives and neighbors</a:t>
            </a:r>
            <a:r>
              <a:rPr lang="en-US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4745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1E460-43E9-4886-91A0-5EA26CEE78BD}"/>
              </a:ext>
            </a:extLst>
          </p:cNvPr>
          <p:cNvSpPr/>
          <p:nvPr/>
        </p:nvSpPr>
        <p:spPr>
          <a:xfrm>
            <a:off x="1203158" y="444999"/>
            <a:ext cx="8935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  <a:ea typeface="Times New Roman" panose="02020603050405020304" pitchFamily="18" charset="0"/>
              </a:rPr>
              <a:t>   Additional Themes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5B1C5-6DEA-49C4-89DB-3ABF5A97B63B}"/>
              </a:ext>
            </a:extLst>
          </p:cNvPr>
          <p:cNvSpPr txBox="1"/>
          <p:nvPr/>
        </p:nvSpPr>
        <p:spPr>
          <a:xfrm>
            <a:off x="198211" y="1312606"/>
            <a:ext cx="5472673" cy="3346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Changes in foodways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Foodways for women and men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Special food categories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honey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Dhofar and Yemen comparisons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Picnics are best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0E10D1-F5B6-4EFD-811C-3970A022C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556" y="1312606"/>
            <a:ext cx="4299288" cy="538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33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1E460-43E9-4886-91A0-5EA26CEE78BD}"/>
              </a:ext>
            </a:extLst>
          </p:cNvPr>
          <p:cNvSpPr/>
          <p:nvPr/>
        </p:nvSpPr>
        <p:spPr>
          <a:xfrm>
            <a:off x="210332" y="440932"/>
            <a:ext cx="650200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ucida Bright" panose="02040602050505020304" pitchFamily="18" charset="0"/>
                <a:ea typeface="Times New Roman" panose="02020603050405020304" pitchFamily="18" charset="0"/>
              </a:rPr>
              <a:t>  Dhofari and Yemeni </a:t>
            </a:r>
          </a:p>
          <a:p>
            <a:pPr algn="ctr"/>
            <a:endParaRPr lang="en-US" sz="1000" dirty="0">
              <a:latin typeface="Lucida Bright" panose="020406020505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Lucida Bright" panose="02040602050505020304" pitchFamily="18" charset="0"/>
                <a:ea typeface="Times New Roman" panose="02020603050405020304" pitchFamily="18" charset="0"/>
              </a:rPr>
              <a:t>food traditions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5B1C5-6DEA-49C4-89DB-3ABF5A97B63B}"/>
              </a:ext>
            </a:extLst>
          </p:cNvPr>
          <p:cNvSpPr txBox="1"/>
          <p:nvPr/>
        </p:nvSpPr>
        <p:spPr>
          <a:xfrm>
            <a:off x="295110" y="2040905"/>
            <a:ext cx="6332445" cy="3565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sharing food/ eating together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fighting with food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fighting over guests/ location of honor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ucida Bright" panose="02040602050505020304" pitchFamily="18" charset="0"/>
                <a:ea typeface="Times New Roman" panose="02020603050405020304" pitchFamily="18" charset="0"/>
              </a:rPr>
              <a:t>Yemeni restaurants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Lucida Bright" panose="020406020505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09B6EE-04BC-45EF-B2C8-70734A7DB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555" y="1635121"/>
            <a:ext cx="5564445" cy="441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88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B8B97-327F-4ED8-8957-3DBF0F23F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3"/>
            <a:ext cx="10515600" cy="183757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Lucida Bright" panose="02040602050505020304" pitchFamily="18" charset="0"/>
              </a:rPr>
              <a:t>My thanks to my research group </a:t>
            </a:r>
            <a:br>
              <a:rPr lang="en-US" sz="2800" dirty="0">
                <a:latin typeface="Lucida Bright" panose="02040602050505020304" pitchFamily="18" charset="0"/>
              </a:rPr>
            </a:br>
            <a:r>
              <a:rPr lang="en-US" sz="2800" dirty="0">
                <a:latin typeface="Lucida Bright" panose="02040602050505020304" pitchFamily="18" charset="0"/>
              </a:rPr>
              <a:t>photos from social media – landscapes by M. A. Al </a:t>
            </a:r>
            <a:r>
              <a:rPr lang="en-US" sz="2800" dirty="0" err="1">
                <a:latin typeface="Lucida Bright" panose="02040602050505020304" pitchFamily="18" charset="0"/>
              </a:rPr>
              <a:t>Awaid</a:t>
            </a:r>
            <a:br>
              <a:rPr lang="en-US" sz="2800" dirty="0">
                <a:latin typeface="Lucida Bright" panose="02040602050505020304" pitchFamily="18" charset="0"/>
              </a:rPr>
            </a:br>
            <a:r>
              <a:rPr lang="en-US" sz="2800" dirty="0">
                <a:latin typeface="Lucida Bright" panose="02040602050505020304" pitchFamily="18" charset="0"/>
              </a:rPr>
              <a:t>https://mariellerisse.com/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6EFC56-1C4D-4A35-883A-13B24066CE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2387099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87321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556</Words>
  <Application>Microsoft Office PowerPoint</Application>
  <PresentationFormat>Widescreen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Lucida Bright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Dhofari-style greetings with food images</vt:lpstr>
      <vt:lpstr>Acquiring Food – Receiving and Buying</vt:lpstr>
      <vt:lpstr>PowerPoint Presentation</vt:lpstr>
      <vt:lpstr>PowerPoint Presentation</vt:lpstr>
      <vt:lpstr>Presenting</vt:lpstr>
      <vt:lpstr>Generosity and the non-monetary economy</vt:lpstr>
      <vt:lpstr>PowerPoint Presentation</vt:lpstr>
      <vt:lpstr>PowerPoint Presentation</vt:lpstr>
      <vt:lpstr>My thanks to my research group  photos from social media – landscapes by M. A. Al Awaid https://mariellerisse.com/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Foodways and Society in Southern Oman</dc:title>
  <dc:creator>mrr</dc:creator>
  <cp:lastModifiedBy>mrr</cp:lastModifiedBy>
  <cp:revision>149</cp:revision>
  <dcterms:created xsi:type="dcterms:W3CDTF">2018-12-28T09:57:54Z</dcterms:created>
  <dcterms:modified xsi:type="dcterms:W3CDTF">2019-07-06T08:56:46Z</dcterms:modified>
</cp:coreProperties>
</file>